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56" r:id="rId4"/>
    <p:sldId id="274" r:id="rId5"/>
    <p:sldId id="261" r:id="rId6"/>
    <p:sldId id="273" r:id="rId7"/>
    <p:sldId id="275" r:id="rId8"/>
    <p:sldId id="263" r:id="rId9"/>
    <p:sldId id="266" r:id="rId10"/>
    <p:sldId id="272" r:id="rId11"/>
    <p:sldId id="276" r:id="rId12"/>
    <p:sldId id="277" r:id="rId13"/>
    <p:sldId id="262" r:id="rId14"/>
    <p:sldId id="264" r:id="rId15"/>
    <p:sldId id="278" r:id="rId16"/>
    <p:sldId id="265" r:id="rId17"/>
    <p:sldId id="267" r:id="rId18"/>
    <p:sldId id="268" r:id="rId19"/>
    <p:sldId id="270" r:id="rId20"/>
    <p:sldId id="271"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31" autoAdjust="0"/>
    <p:restoredTop sz="94660"/>
  </p:normalViewPr>
  <p:slideViewPr>
    <p:cSldViewPr snapToGrid="0">
      <p:cViewPr varScale="1">
        <p:scale>
          <a:sx n="86" d="100"/>
          <a:sy n="86" d="100"/>
        </p:scale>
        <p:origin x="4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12A9-CEE3-4A64-971A-1E868075DB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16F05D-6DE3-4D90-9428-B979FCCEA8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7B3FB9-B5E3-4371-91CD-0882A7340827}"/>
              </a:ext>
            </a:extLst>
          </p:cNvPr>
          <p:cNvSpPr>
            <a:spLocks noGrp="1"/>
          </p:cNvSpPr>
          <p:nvPr>
            <p:ph type="dt" sz="half" idx="10"/>
          </p:nvPr>
        </p:nvSpPr>
        <p:spPr/>
        <p:txBody>
          <a:bodyPr/>
          <a:lstStyle/>
          <a:p>
            <a:fld id="{5D219478-8536-4C64-9ABC-3D687E4884C6}" type="datetimeFigureOut">
              <a:rPr lang="en-US" smtClean="0"/>
              <a:t>1/21/2021</a:t>
            </a:fld>
            <a:endParaRPr lang="en-US"/>
          </a:p>
        </p:txBody>
      </p:sp>
      <p:sp>
        <p:nvSpPr>
          <p:cNvPr id="5" name="Footer Placeholder 4">
            <a:extLst>
              <a:ext uri="{FF2B5EF4-FFF2-40B4-BE49-F238E27FC236}">
                <a16:creationId xmlns:a16="http://schemas.microsoft.com/office/drawing/2014/main" id="{64D520B3-4AFC-4E68-9176-29E9F31216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BEE6B-4640-4CB2-868C-2D29FFED2D75}"/>
              </a:ext>
            </a:extLst>
          </p:cNvPr>
          <p:cNvSpPr>
            <a:spLocks noGrp="1"/>
          </p:cNvSpPr>
          <p:nvPr>
            <p:ph type="sldNum" sz="quarter" idx="12"/>
          </p:nvPr>
        </p:nvSpPr>
        <p:spPr/>
        <p:txBody>
          <a:bodyPr/>
          <a:lstStyle/>
          <a:p>
            <a:fld id="{98DF48A7-00D0-4216-879E-BF8471A1BFEE}" type="slidenum">
              <a:rPr lang="en-US" smtClean="0"/>
              <a:t>‹#›</a:t>
            </a:fld>
            <a:endParaRPr lang="en-US"/>
          </a:p>
        </p:txBody>
      </p:sp>
    </p:spTree>
    <p:extLst>
      <p:ext uri="{BB962C8B-B14F-4D97-AF65-F5344CB8AC3E}">
        <p14:creationId xmlns:p14="http://schemas.microsoft.com/office/powerpoint/2010/main" val="1845286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693A-69FE-42C6-BA35-EF1E5A2470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FF0D77-E493-4075-8C06-14B3C4628C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815D1-9BAD-4043-BDA0-F47B91790947}"/>
              </a:ext>
            </a:extLst>
          </p:cNvPr>
          <p:cNvSpPr>
            <a:spLocks noGrp="1"/>
          </p:cNvSpPr>
          <p:nvPr>
            <p:ph type="dt" sz="half" idx="10"/>
          </p:nvPr>
        </p:nvSpPr>
        <p:spPr/>
        <p:txBody>
          <a:bodyPr/>
          <a:lstStyle/>
          <a:p>
            <a:fld id="{5D219478-8536-4C64-9ABC-3D687E4884C6}" type="datetimeFigureOut">
              <a:rPr lang="en-US" smtClean="0"/>
              <a:t>1/21/2021</a:t>
            </a:fld>
            <a:endParaRPr lang="en-US"/>
          </a:p>
        </p:txBody>
      </p:sp>
      <p:sp>
        <p:nvSpPr>
          <p:cNvPr id="5" name="Footer Placeholder 4">
            <a:extLst>
              <a:ext uri="{FF2B5EF4-FFF2-40B4-BE49-F238E27FC236}">
                <a16:creationId xmlns:a16="http://schemas.microsoft.com/office/drawing/2014/main" id="{936B5D42-7D53-4BA5-A937-F00254224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BB8434-71EE-4D44-AB9F-6C830C00DC2A}"/>
              </a:ext>
            </a:extLst>
          </p:cNvPr>
          <p:cNvSpPr>
            <a:spLocks noGrp="1"/>
          </p:cNvSpPr>
          <p:nvPr>
            <p:ph type="sldNum" sz="quarter" idx="12"/>
          </p:nvPr>
        </p:nvSpPr>
        <p:spPr/>
        <p:txBody>
          <a:bodyPr/>
          <a:lstStyle/>
          <a:p>
            <a:fld id="{98DF48A7-00D0-4216-879E-BF8471A1BFEE}" type="slidenum">
              <a:rPr lang="en-US" smtClean="0"/>
              <a:t>‹#›</a:t>
            </a:fld>
            <a:endParaRPr lang="en-US"/>
          </a:p>
        </p:txBody>
      </p:sp>
    </p:spTree>
    <p:extLst>
      <p:ext uri="{BB962C8B-B14F-4D97-AF65-F5344CB8AC3E}">
        <p14:creationId xmlns:p14="http://schemas.microsoft.com/office/powerpoint/2010/main" val="2978231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7B6520-0FC0-42E0-B09C-862822D8F0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63336-DF0F-4D4B-B395-C331B4648C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8B590-9108-433A-B42C-6673BA39817B}"/>
              </a:ext>
            </a:extLst>
          </p:cNvPr>
          <p:cNvSpPr>
            <a:spLocks noGrp="1"/>
          </p:cNvSpPr>
          <p:nvPr>
            <p:ph type="dt" sz="half" idx="10"/>
          </p:nvPr>
        </p:nvSpPr>
        <p:spPr/>
        <p:txBody>
          <a:bodyPr/>
          <a:lstStyle/>
          <a:p>
            <a:fld id="{5D219478-8536-4C64-9ABC-3D687E4884C6}" type="datetimeFigureOut">
              <a:rPr lang="en-US" smtClean="0"/>
              <a:t>1/21/2021</a:t>
            </a:fld>
            <a:endParaRPr lang="en-US"/>
          </a:p>
        </p:txBody>
      </p:sp>
      <p:sp>
        <p:nvSpPr>
          <p:cNvPr id="5" name="Footer Placeholder 4">
            <a:extLst>
              <a:ext uri="{FF2B5EF4-FFF2-40B4-BE49-F238E27FC236}">
                <a16:creationId xmlns:a16="http://schemas.microsoft.com/office/drawing/2014/main" id="{E9999C87-8F10-43A4-B138-95EF15409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1011-1424-4E69-BE71-D309C92FEB8C}"/>
              </a:ext>
            </a:extLst>
          </p:cNvPr>
          <p:cNvSpPr>
            <a:spLocks noGrp="1"/>
          </p:cNvSpPr>
          <p:nvPr>
            <p:ph type="sldNum" sz="quarter" idx="12"/>
          </p:nvPr>
        </p:nvSpPr>
        <p:spPr/>
        <p:txBody>
          <a:bodyPr/>
          <a:lstStyle/>
          <a:p>
            <a:fld id="{98DF48A7-00D0-4216-879E-BF8471A1BFEE}" type="slidenum">
              <a:rPr lang="en-US" smtClean="0"/>
              <a:t>‹#›</a:t>
            </a:fld>
            <a:endParaRPr lang="en-US"/>
          </a:p>
        </p:txBody>
      </p:sp>
    </p:spTree>
    <p:extLst>
      <p:ext uri="{BB962C8B-B14F-4D97-AF65-F5344CB8AC3E}">
        <p14:creationId xmlns:p14="http://schemas.microsoft.com/office/powerpoint/2010/main" val="1104351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4080-5F0D-4940-8169-3F56987CA4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958559-2737-48D3-9924-C48BDB56AB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1ADB1-2D10-4F7D-92B6-419EABC17977}"/>
              </a:ext>
            </a:extLst>
          </p:cNvPr>
          <p:cNvSpPr>
            <a:spLocks noGrp="1"/>
          </p:cNvSpPr>
          <p:nvPr>
            <p:ph type="dt" sz="half" idx="10"/>
          </p:nvPr>
        </p:nvSpPr>
        <p:spPr/>
        <p:txBody>
          <a:bodyPr/>
          <a:lstStyle/>
          <a:p>
            <a:fld id="{5D219478-8536-4C64-9ABC-3D687E4884C6}" type="datetimeFigureOut">
              <a:rPr lang="en-US" smtClean="0"/>
              <a:t>1/21/2021</a:t>
            </a:fld>
            <a:endParaRPr lang="en-US"/>
          </a:p>
        </p:txBody>
      </p:sp>
      <p:sp>
        <p:nvSpPr>
          <p:cNvPr id="5" name="Footer Placeholder 4">
            <a:extLst>
              <a:ext uri="{FF2B5EF4-FFF2-40B4-BE49-F238E27FC236}">
                <a16:creationId xmlns:a16="http://schemas.microsoft.com/office/drawing/2014/main" id="{5CE58502-B577-4D21-9BC1-D5FC06CB0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562D7D-507D-4C82-82AE-298FC7705A9C}"/>
              </a:ext>
            </a:extLst>
          </p:cNvPr>
          <p:cNvSpPr>
            <a:spLocks noGrp="1"/>
          </p:cNvSpPr>
          <p:nvPr>
            <p:ph type="sldNum" sz="quarter" idx="12"/>
          </p:nvPr>
        </p:nvSpPr>
        <p:spPr/>
        <p:txBody>
          <a:bodyPr/>
          <a:lstStyle/>
          <a:p>
            <a:fld id="{98DF48A7-00D0-4216-879E-BF8471A1BFEE}" type="slidenum">
              <a:rPr lang="en-US" smtClean="0"/>
              <a:t>‹#›</a:t>
            </a:fld>
            <a:endParaRPr lang="en-US"/>
          </a:p>
        </p:txBody>
      </p:sp>
    </p:spTree>
    <p:extLst>
      <p:ext uri="{BB962C8B-B14F-4D97-AF65-F5344CB8AC3E}">
        <p14:creationId xmlns:p14="http://schemas.microsoft.com/office/powerpoint/2010/main" val="2238281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B5AC-DF2F-4EB9-8254-437D2D3222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22BCAB-C891-4F4D-968A-2FFCB9170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3D86-14E2-4E27-A48D-04C9ACF96684}"/>
              </a:ext>
            </a:extLst>
          </p:cNvPr>
          <p:cNvSpPr>
            <a:spLocks noGrp="1"/>
          </p:cNvSpPr>
          <p:nvPr>
            <p:ph type="dt" sz="half" idx="10"/>
          </p:nvPr>
        </p:nvSpPr>
        <p:spPr/>
        <p:txBody>
          <a:bodyPr/>
          <a:lstStyle/>
          <a:p>
            <a:fld id="{5D219478-8536-4C64-9ABC-3D687E4884C6}" type="datetimeFigureOut">
              <a:rPr lang="en-US" smtClean="0"/>
              <a:t>1/21/2021</a:t>
            </a:fld>
            <a:endParaRPr lang="en-US"/>
          </a:p>
        </p:txBody>
      </p:sp>
      <p:sp>
        <p:nvSpPr>
          <p:cNvPr id="5" name="Footer Placeholder 4">
            <a:extLst>
              <a:ext uri="{FF2B5EF4-FFF2-40B4-BE49-F238E27FC236}">
                <a16:creationId xmlns:a16="http://schemas.microsoft.com/office/drawing/2014/main" id="{FB8BB3C6-B459-422E-8C3C-7E91A3803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C75EF-36D1-4D4E-9AC0-BF2314C0DA3D}"/>
              </a:ext>
            </a:extLst>
          </p:cNvPr>
          <p:cNvSpPr>
            <a:spLocks noGrp="1"/>
          </p:cNvSpPr>
          <p:nvPr>
            <p:ph type="sldNum" sz="quarter" idx="12"/>
          </p:nvPr>
        </p:nvSpPr>
        <p:spPr/>
        <p:txBody>
          <a:bodyPr/>
          <a:lstStyle/>
          <a:p>
            <a:fld id="{98DF48A7-00D0-4216-879E-BF8471A1BFEE}" type="slidenum">
              <a:rPr lang="en-US" smtClean="0"/>
              <a:t>‹#›</a:t>
            </a:fld>
            <a:endParaRPr lang="en-US"/>
          </a:p>
        </p:txBody>
      </p:sp>
    </p:spTree>
    <p:extLst>
      <p:ext uri="{BB962C8B-B14F-4D97-AF65-F5344CB8AC3E}">
        <p14:creationId xmlns:p14="http://schemas.microsoft.com/office/powerpoint/2010/main" val="580010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9C2EF-26BD-4E73-91BF-AB8FC1A908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9D9B60-E995-4FBD-BC6A-821FDA384B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092022-D1DB-4ADC-B5A8-F67AE9FC6E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617835-FF2A-4D23-B876-CA8FFEE9D4F3}"/>
              </a:ext>
            </a:extLst>
          </p:cNvPr>
          <p:cNvSpPr>
            <a:spLocks noGrp="1"/>
          </p:cNvSpPr>
          <p:nvPr>
            <p:ph type="dt" sz="half" idx="10"/>
          </p:nvPr>
        </p:nvSpPr>
        <p:spPr/>
        <p:txBody>
          <a:bodyPr/>
          <a:lstStyle/>
          <a:p>
            <a:fld id="{5D219478-8536-4C64-9ABC-3D687E4884C6}" type="datetimeFigureOut">
              <a:rPr lang="en-US" smtClean="0"/>
              <a:t>1/21/2021</a:t>
            </a:fld>
            <a:endParaRPr lang="en-US"/>
          </a:p>
        </p:txBody>
      </p:sp>
      <p:sp>
        <p:nvSpPr>
          <p:cNvPr id="6" name="Footer Placeholder 5">
            <a:extLst>
              <a:ext uri="{FF2B5EF4-FFF2-40B4-BE49-F238E27FC236}">
                <a16:creationId xmlns:a16="http://schemas.microsoft.com/office/drawing/2014/main" id="{1360EA7C-967A-45AF-8197-5BF55E4FF4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20945D-8A68-4218-8E2C-4AA2D1DA736E}"/>
              </a:ext>
            </a:extLst>
          </p:cNvPr>
          <p:cNvSpPr>
            <a:spLocks noGrp="1"/>
          </p:cNvSpPr>
          <p:nvPr>
            <p:ph type="sldNum" sz="quarter" idx="12"/>
          </p:nvPr>
        </p:nvSpPr>
        <p:spPr/>
        <p:txBody>
          <a:bodyPr/>
          <a:lstStyle/>
          <a:p>
            <a:fld id="{98DF48A7-00D0-4216-879E-BF8471A1BFEE}" type="slidenum">
              <a:rPr lang="en-US" smtClean="0"/>
              <a:t>‹#›</a:t>
            </a:fld>
            <a:endParaRPr lang="en-US"/>
          </a:p>
        </p:txBody>
      </p:sp>
    </p:spTree>
    <p:extLst>
      <p:ext uri="{BB962C8B-B14F-4D97-AF65-F5344CB8AC3E}">
        <p14:creationId xmlns:p14="http://schemas.microsoft.com/office/powerpoint/2010/main" val="4195950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92373-2BCD-4BC1-938E-210C86025A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A93A1A-86FE-4ADA-8346-1B11CC65F2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C15058-5256-481D-B1BC-54F2AEFC3E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3BCD56-D308-46A0-B272-72A02FAE93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E2733B-738A-4691-B5ED-3FAB1474BF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7C509A-E1DA-46A9-A6FE-2B356FDB5C6A}"/>
              </a:ext>
            </a:extLst>
          </p:cNvPr>
          <p:cNvSpPr>
            <a:spLocks noGrp="1"/>
          </p:cNvSpPr>
          <p:nvPr>
            <p:ph type="dt" sz="half" idx="10"/>
          </p:nvPr>
        </p:nvSpPr>
        <p:spPr/>
        <p:txBody>
          <a:bodyPr/>
          <a:lstStyle/>
          <a:p>
            <a:fld id="{5D219478-8536-4C64-9ABC-3D687E4884C6}" type="datetimeFigureOut">
              <a:rPr lang="en-US" smtClean="0"/>
              <a:t>1/21/2021</a:t>
            </a:fld>
            <a:endParaRPr lang="en-US"/>
          </a:p>
        </p:txBody>
      </p:sp>
      <p:sp>
        <p:nvSpPr>
          <p:cNvPr id="8" name="Footer Placeholder 7">
            <a:extLst>
              <a:ext uri="{FF2B5EF4-FFF2-40B4-BE49-F238E27FC236}">
                <a16:creationId xmlns:a16="http://schemas.microsoft.com/office/drawing/2014/main" id="{C95962DD-F98A-45E8-A8FE-E3650D9CC9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EEDF82-1DC8-4B21-9294-DF6E1B8ED27F}"/>
              </a:ext>
            </a:extLst>
          </p:cNvPr>
          <p:cNvSpPr>
            <a:spLocks noGrp="1"/>
          </p:cNvSpPr>
          <p:nvPr>
            <p:ph type="sldNum" sz="quarter" idx="12"/>
          </p:nvPr>
        </p:nvSpPr>
        <p:spPr/>
        <p:txBody>
          <a:bodyPr/>
          <a:lstStyle/>
          <a:p>
            <a:fld id="{98DF48A7-00D0-4216-879E-BF8471A1BFEE}" type="slidenum">
              <a:rPr lang="en-US" smtClean="0"/>
              <a:t>‹#›</a:t>
            </a:fld>
            <a:endParaRPr lang="en-US"/>
          </a:p>
        </p:txBody>
      </p:sp>
    </p:spTree>
    <p:extLst>
      <p:ext uri="{BB962C8B-B14F-4D97-AF65-F5344CB8AC3E}">
        <p14:creationId xmlns:p14="http://schemas.microsoft.com/office/powerpoint/2010/main" val="1763428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D9D4-3A77-46A8-85C5-F99B95EDE5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7818F6-7345-47EA-8821-E7031CBCBDEC}"/>
              </a:ext>
            </a:extLst>
          </p:cNvPr>
          <p:cNvSpPr>
            <a:spLocks noGrp="1"/>
          </p:cNvSpPr>
          <p:nvPr>
            <p:ph type="dt" sz="half" idx="10"/>
          </p:nvPr>
        </p:nvSpPr>
        <p:spPr/>
        <p:txBody>
          <a:bodyPr/>
          <a:lstStyle/>
          <a:p>
            <a:fld id="{5D219478-8536-4C64-9ABC-3D687E4884C6}" type="datetimeFigureOut">
              <a:rPr lang="en-US" smtClean="0"/>
              <a:t>1/21/2021</a:t>
            </a:fld>
            <a:endParaRPr lang="en-US"/>
          </a:p>
        </p:txBody>
      </p:sp>
      <p:sp>
        <p:nvSpPr>
          <p:cNvPr id="4" name="Footer Placeholder 3">
            <a:extLst>
              <a:ext uri="{FF2B5EF4-FFF2-40B4-BE49-F238E27FC236}">
                <a16:creationId xmlns:a16="http://schemas.microsoft.com/office/drawing/2014/main" id="{DB6AECFB-CF11-4C7A-95AA-F10B1980D3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6B2DF1-93EE-44CF-AB0D-550F495DA159}"/>
              </a:ext>
            </a:extLst>
          </p:cNvPr>
          <p:cNvSpPr>
            <a:spLocks noGrp="1"/>
          </p:cNvSpPr>
          <p:nvPr>
            <p:ph type="sldNum" sz="quarter" idx="12"/>
          </p:nvPr>
        </p:nvSpPr>
        <p:spPr/>
        <p:txBody>
          <a:bodyPr/>
          <a:lstStyle/>
          <a:p>
            <a:fld id="{98DF48A7-00D0-4216-879E-BF8471A1BFEE}" type="slidenum">
              <a:rPr lang="en-US" smtClean="0"/>
              <a:t>‹#›</a:t>
            </a:fld>
            <a:endParaRPr lang="en-US"/>
          </a:p>
        </p:txBody>
      </p:sp>
    </p:spTree>
    <p:extLst>
      <p:ext uri="{BB962C8B-B14F-4D97-AF65-F5344CB8AC3E}">
        <p14:creationId xmlns:p14="http://schemas.microsoft.com/office/powerpoint/2010/main" val="218927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39AC36-00E4-4EB3-8263-EF614D9BEB58}"/>
              </a:ext>
            </a:extLst>
          </p:cNvPr>
          <p:cNvSpPr>
            <a:spLocks noGrp="1"/>
          </p:cNvSpPr>
          <p:nvPr>
            <p:ph type="dt" sz="half" idx="10"/>
          </p:nvPr>
        </p:nvSpPr>
        <p:spPr/>
        <p:txBody>
          <a:bodyPr/>
          <a:lstStyle/>
          <a:p>
            <a:fld id="{5D219478-8536-4C64-9ABC-3D687E4884C6}" type="datetimeFigureOut">
              <a:rPr lang="en-US" smtClean="0"/>
              <a:t>1/21/2021</a:t>
            </a:fld>
            <a:endParaRPr lang="en-US"/>
          </a:p>
        </p:txBody>
      </p:sp>
      <p:sp>
        <p:nvSpPr>
          <p:cNvPr id="3" name="Footer Placeholder 2">
            <a:extLst>
              <a:ext uri="{FF2B5EF4-FFF2-40B4-BE49-F238E27FC236}">
                <a16:creationId xmlns:a16="http://schemas.microsoft.com/office/drawing/2014/main" id="{48051E1F-EDCE-4DF4-BD52-DC32A9CA50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EED81A-BD90-4129-9FB0-23A876F6DD1E}"/>
              </a:ext>
            </a:extLst>
          </p:cNvPr>
          <p:cNvSpPr>
            <a:spLocks noGrp="1"/>
          </p:cNvSpPr>
          <p:nvPr>
            <p:ph type="sldNum" sz="quarter" idx="12"/>
          </p:nvPr>
        </p:nvSpPr>
        <p:spPr/>
        <p:txBody>
          <a:bodyPr/>
          <a:lstStyle/>
          <a:p>
            <a:fld id="{98DF48A7-00D0-4216-879E-BF8471A1BFEE}" type="slidenum">
              <a:rPr lang="en-US" smtClean="0"/>
              <a:t>‹#›</a:t>
            </a:fld>
            <a:endParaRPr lang="en-US"/>
          </a:p>
        </p:txBody>
      </p:sp>
    </p:spTree>
    <p:extLst>
      <p:ext uri="{BB962C8B-B14F-4D97-AF65-F5344CB8AC3E}">
        <p14:creationId xmlns:p14="http://schemas.microsoft.com/office/powerpoint/2010/main" val="321472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7778-DFDA-454B-9421-654D9C7EA0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C9480-DD94-4749-9FCE-CE4AF3F5CA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7E25F5-9958-4242-8A4D-06BED3B240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29F7A-798B-4A8A-A5AC-F2CEA5A56D70}"/>
              </a:ext>
            </a:extLst>
          </p:cNvPr>
          <p:cNvSpPr>
            <a:spLocks noGrp="1"/>
          </p:cNvSpPr>
          <p:nvPr>
            <p:ph type="dt" sz="half" idx="10"/>
          </p:nvPr>
        </p:nvSpPr>
        <p:spPr/>
        <p:txBody>
          <a:bodyPr/>
          <a:lstStyle/>
          <a:p>
            <a:fld id="{5D219478-8536-4C64-9ABC-3D687E4884C6}" type="datetimeFigureOut">
              <a:rPr lang="en-US" smtClean="0"/>
              <a:t>1/21/2021</a:t>
            </a:fld>
            <a:endParaRPr lang="en-US"/>
          </a:p>
        </p:txBody>
      </p:sp>
      <p:sp>
        <p:nvSpPr>
          <p:cNvPr id="6" name="Footer Placeholder 5">
            <a:extLst>
              <a:ext uri="{FF2B5EF4-FFF2-40B4-BE49-F238E27FC236}">
                <a16:creationId xmlns:a16="http://schemas.microsoft.com/office/drawing/2014/main" id="{B87EAC9A-2AF0-4673-A809-87111EBA2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BF17FD-6DD5-46EA-B6EB-6CE901277F29}"/>
              </a:ext>
            </a:extLst>
          </p:cNvPr>
          <p:cNvSpPr>
            <a:spLocks noGrp="1"/>
          </p:cNvSpPr>
          <p:nvPr>
            <p:ph type="sldNum" sz="quarter" idx="12"/>
          </p:nvPr>
        </p:nvSpPr>
        <p:spPr/>
        <p:txBody>
          <a:bodyPr/>
          <a:lstStyle/>
          <a:p>
            <a:fld id="{98DF48A7-00D0-4216-879E-BF8471A1BFEE}" type="slidenum">
              <a:rPr lang="en-US" smtClean="0"/>
              <a:t>‹#›</a:t>
            </a:fld>
            <a:endParaRPr lang="en-US"/>
          </a:p>
        </p:txBody>
      </p:sp>
    </p:spTree>
    <p:extLst>
      <p:ext uri="{BB962C8B-B14F-4D97-AF65-F5344CB8AC3E}">
        <p14:creationId xmlns:p14="http://schemas.microsoft.com/office/powerpoint/2010/main" val="857714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839D-ADCE-4868-AD1C-F5E3EEF9FB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269428-7B89-4E32-80A4-BD8706DAAE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124F4F-F23F-44A8-987F-E2E584A91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AB45F-297F-41BB-B85D-FC608641F580}"/>
              </a:ext>
            </a:extLst>
          </p:cNvPr>
          <p:cNvSpPr>
            <a:spLocks noGrp="1"/>
          </p:cNvSpPr>
          <p:nvPr>
            <p:ph type="dt" sz="half" idx="10"/>
          </p:nvPr>
        </p:nvSpPr>
        <p:spPr/>
        <p:txBody>
          <a:bodyPr/>
          <a:lstStyle/>
          <a:p>
            <a:fld id="{5D219478-8536-4C64-9ABC-3D687E4884C6}" type="datetimeFigureOut">
              <a:rPr lang="en-US" smtClean="0"/>
              <a:t>1/21/2021</a:t>
            </a:fld>
            <a:endParaRPr lang="en-US"/>
          </a:p>
        </p:txBody>
      </p:sp>
      <p:sp>
        <p:nvSpPr>
          <p:cNvPr id="6" name="Footer Placeholder 5">
            <a:extLst>
              <a:ext uri="{FF2B5EF4-FFF2-40B4-BE49-F238E27FC236}">
                <a16:creationId xmlns:a16="http://schemas.microsoft.com/office/drawing/2014/main" id="{C15D5686-1C1A-46DB-8C51-BBDA031FBE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FFC93A-0E65-4053-A91F-4D6B5777B09C}"/>
              </a:ext>
            </a:extLst>
          </p:cNvPr>
          <p:cNvSpPr>
            <a:spLocks noGrp="1"/>
          </p:cNvSpPr>
          <p:nvPr>
            <p:ph type="sldNum" sz="quarter" idx="12"/>
          </p:nvPr>
        </p:nvSpPr>
        <p:spPr/>
        <p:txBody>
          <a:bodyPr/>
          <a:lstStyle/>
          <a:p>
            <a:fld id="{98DF48A7-00D0-4216-879E-BF8471A1BFEE}" type="slidenum">
              <a:rPr lang="en-US" smtClean="0"/>
              <a:t>‹#›</a:t>
            </a:fld>
            <a:endParaRPr lang="en-US"/>
          </a:p>
        </p:txBody>
      </p:sp>
    </p:spTree>
    <p:extLst>
      <p:ext uri="{BB962C8B-B14F-4D97-AF65-F5344CB8AC3E}">
        <p14:creationId xmlns:p14="http://schemas.microsoft.com/office/powerpoint/2010/main" val="405227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C1389-E49A-4F6C-ADB7-AC1FC26CE1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034F34-8841-4D1B-A358-F1AF62E8AB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976AB9-964D-4162-B8E4-048EB8A24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219478-8536-4C64-9ABC-3D687E4884C6}" type="datetimeFigureOut">
              <a:rPr lang="en-US" smtClean="0"/>
              <a:t>1/21/2021</a:t>
            </a:fld>
            <a:endParaRPr lang="en-US"/>
          </a:p>
        </p:txBody>
      </p:sp>
      <p:sp>
        <p:nvSpPr>
          <p:cNvPr id="5" name="Footer Placeholder 4">
            <a:extLst>
              <a:ext uri="{FF2B5EF4-FFF2-40B4-BE49-F238E27FC236}">
                <a16:creationId xmlns:a16="http://schemas.microsoft.com/office/drawing/2014/main" id="{D551C227-9FF3-4FE9-9BC9-D3391EF77D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435367-80E9-4DFD-BD37-91959724EA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F48A7-00D0-4216-879E-BF8471A1BFEE}" type="slidenum">
              <a:rPr lang="en-US" smtClean="0"/>
              <a:t>‹#›</a:t>
            </a:fld>
            <a:endParaRPr lang="en-US"/>
          </a:p>
        </p:txBody>
      </p:sp>
    </p:spTree>
    <p:extLst>
      <p:ext uri="{BB962C8B-B14F-4D97-AF65-F5344CB8AC3E}">
        <p14:creationId xmlns:p14="http://schemas.microsoft.com/office/powerpoint/2010/main" val="1472824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r>
              <a:rPr lang="en-US" sz="4400" dirty="0">
                <a:solidFill>
                  <a:schemeClr val="bg1"/>
                </a:solidFill>
                <a:latin typeface="Verdana" panose="020B0604030504040204" pitchFamily="34" charset="0"/>
                <a:ea typeface="Verdana" panose="020B0604030504040204" pitchFamily="34" charset="0"/>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r>
              <a:rPr lang="en-US" sz="2000" dirty="0">
                <a:solidFill>
                  <a:schemeClr val="bg1"/>
                </a:solidFill>
                <a:latin typeface="Verdana" panose="020B0604030504040204" pitchFamily="34" charset="0"/>
                <a:ea typeface="Verdana" panose="020B0604030504040204" pitchFamily="34" charset="0"/>
              </a:rPr>
              <a:t>A Medical Decision Making Daignosis System</a:t>
            </a:r>
          </a:p>
        </p:txBody>
      </p:sp>
      <p:sp>
        <p:nvSpPr>
          <p:cNvPr id="6" name="Half Frame 5">
            <a:extLst>
              <a:ext uri="{FF2B5EF4-FFF2-40B4-BE49-F238E27FC236}">
                <a16:creationId xmlns:a16="http://schemas.microsoft.com/office/drawing/2014/main" id="{48E48CD9-E3F3-48B5-AFEB-C4FD979277E4}"/>
              </a:ext>
            </a:extLst>
          </p:cNvPr>
          <p:cNvSpPr/>
          <p:nvPr/>
        </p:nvSpPr>
        <p:spPr>
          <a:xfrm>
            <a:off x="0" y="-1"/>
            <a:ext cx="3279228" cy="3251860"/>
          </a:xfrm>
          <a:prstGeom prst="halfFrame">
            <a:avLst>
              <a:gd name="adj1" fmla="val 7229"/>
              <a:gd name="adj2" fmla="val 7008"/>
            </a:avLst>
          </a:prstGeom>
          <a:solidFill>
            <a:schemeClr val="bg2">
              <a:lumMod val="10000"/>
            </a:schemeClr>
          </a:solidFill>
          <a:ln>
            <a:noFill/>
          </a:ln>
          <a:effectLst>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Half Frame 12">
            <a:extLst>
              <a:ext uri="{FF2B5EF4-FFF2-40B4-BE49-F238E27FC236}">
                <a16:creationId xmlns:a16="http://schemas.microsoft.com/office/drawing/2014/main" id="{EA66CF90-22CC-47CB-BDEC-1649E8C8C07B}"/>
              </a:ext>
            </a:extLst>
          </p:cNvPr>
          <p:cNvSpPr/>
          <p:nvPr/>
        </p:nvSpPr>
        <p:spPr>
          <a:xfrm rot="10800000">
            <a:off x="8912772" y="3606140"/>
            <a:ext cx="3279228" cy="3251860"/>
          </a:xfrm>
          <a:prstGeom prst="halfFrame">
            <a:avLst>
              <a:gd name="adj1" fmla="val 7229"/>
              <a:gd name="adj2" fmla="val 7008"/>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63ED605-4BC3-48A2-861C-0C60BBC58BA8}"/>
              </a:ext>
            </a:extLst>
          </p:cNvPr>
          <p:cNvSpPr txBox="1"/>
          <p:nvPr/>
        </p:nvSpPr>
        <p:spPr>
          <a:xfrm>
            <a:off x="2942897" y="2664712"/>
            <a:ext cx="6285186" cy="707886"/>
          </a:xfrm>
          <a:prstGeom prst="rect">
            <a:avLst/>
          </a:prstGeom>
          <a:noFill/>
        </p:spPr>
        <p:txBody>
          <a:bodyPr wrap="square" rtlCol="0">
            <a:spAutoFit/>
          </a:bodyPr>
          <a:lstStyle/>
          <a:p>
            <a:r>
              <a:rPr lang="en-US" sz="4000" dirty="0">
                <a:latin typeface="Verdana" panose="020B0604030504040204" pitchFamily="34" charset="0"/>
                <a:ea typeface="Verdana" panose="020B0604030504040204" pitchFamily="34" charset="0"/>
              </a:rPr>
              <a:t>            </a:t>
            </a:r>
            <a:r>
              <a:rPr lang="en-US" sz="4000" dirty="0">
                <a:solidFill>
                  <a:schemeClr val="tx1">
                    <a:lumMod val="85000"/>
                    <a:lumOff val="15000"/>
                  </a:schemeClr>
                </a:solidFill>
                <a:latin typeface="Footlight MT Light" panose="0204060206030A020304" pitchFamily="18" charset="0"/>
                <a:ea typeface="Verdana" panose="020B0604030504040204" pitchFamily="34" charset="0"/>
              </a:rPr>
              <a:t>CSE - 306</a:t>
            </a:r>
          </a:p>
        </p:txBody>
      </p:sp>
      <p:sp>
        <p:nvSpPr>
          <p:cNvPr id="15" name="TextBox 14">
            <a:extLst>
              <a:ext uri="{FF2B5EF4-FFF2-40B4-BE49-F238E27FC236}">
                <a16:creationId xmlns:a16="http://schemas.microsoft.com/office/drawing/2014/main" id="{50BA7E08-4BCD-4B4F-851D-2B6722A9ADF6}"/>
              </a:ext>
            </a:extLst>
          </p:cNvPr>
          <p:cNvSpPr txBox="1"/>
          <p:nvPr/>
        </p:nvSpPr>
        <p:spPr>
          <a:xfrm>
            <a:off x="2942897" y="3623001"/>
            <a:ext cx="6285186" cy="707886"/>
          </a:xfrm>
          <a:prstGeom prst="rect">
            <a:avLst/>
          </a:prstGeom>
          <a:noFill/>
        </p:spPr>
        <p:txBody>
          <a:bodyPr wrap="square" rtlCol="0">
            <a:spAutoFit/>
          </a:bodyPr>
          <a:lstStyle/>
          <a:p>
            <a:pPr algn="ctr"/>
            <a:r>
              <a:rPr lang="en-US" sz="4000" dirty="0">
                <a:latin typeface="Verdana" panose="020B0604030504040204" pitchFamily="34" charset="0"/>
                <a:ea typeface="Verdana" panose="020B0604030504040204" pitchFamily="34" charset="0"/>
              </a:rPr>
              <a:t>   </a:t>
            </a:r>
            <a:r>
              <a:rPr lang="en-US" sz="3200" dirty="0">
                <a:solidFill>
                  <a:schemeClr val="tx1">
                    <a:lumMod val="85000"/>
                    <a:lumOff val="15000"/>
                  </a:schemeClr>
                </a:solidFill>
                <a:latin typeface="Footlight MT Light" panose="0204060206030A020304" pitchFamily="18" charset="0"/>
                <a:ea typeface="Verdana" panose="020B0604030504040204" pitchFamily="34" charset="0"/>
              </a:rPr>
              <a:t>MPMC Sessional</a:t>
            </a:r>
            <a:endParaRPr lang="en-US" sz="4000" dirty="0">
              <a:solidFill>
                <a:schemeClr val="tx1">
                  <a:lumMod val="85000"/>
                  <a:lumOff val="15000"/>
                </a:schemeClr>
              </a:solidFill>
              <a:latin typeface="Footlight MT Light" panose="0204060206030A020304" pitchFamily="18" charset="0"/>
              <a:ea typeface="Verdana" panose="020B0604030504040204" pitchFamily="34" charset="0"/>
            </a:endParaRPr>
          </a:p>
        </p:txBody>
      </p:sp>
    </p:spTree>
    <p:extLst>
      <p:ext uri="{BB962C8B-B14F-4D97-AF65-F5344CB8AC3E}">
        <p14:creationId xmlns:p14="http://schemas.microsoft.com/office/powerpoint/2010/main" val="429132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Rf Transmitter Receiver Design</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2962" y="6392003"/>
            <a:ext cx="572814" cy="465997"/>
          </a:xfrm>
          <a:prstGeom prst="rect">
            <a:avLst/>
          </a:prstGeom>
        </p:spPr>
      </p:pic>
      <p:pic>
        <p:nvPicPr>
          <p:cNvPr id="3" name="Picture 2">
            <a:extLst>
              <a:ext uri="{FF2B5EF4-FFF2-40B4-BE49-F238E27FC236}">
                <a16:creationId xmlns:a16="http://schemas.microsoft.com/office/drawing/2014/main" id="{FECA0FD5-7B52-4195-8ED9-6B4A0965A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532" y="1559557"/>
            <a:ext cx="3662763" cy="4896742"/>
          </a:xfrm>
          <a:prstGeom prst="rect">
            <a:avLst/>
          </a:prstGeom>
        </p:spPr>
      </p:pic>
      <p:pic>
        <p:nvPicPr>
          <p:cNvPr id="6" name="Picture 5">
            <a:extLst>
              <a:ext uri="{FF2B5EF4-FFF2-40B4-BE49-F238E27FC236}">
                <a16:creationId xmlns:a16="http://schemas.microsoft.com/office/drawing/2014/main" id="{6191CF40-A2E2-42DA-868F-A4100D511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571" y="1559557"/>
            <a:ext cx="3662763" cy="4896742"/>
          </a:xfrm>
          <a:prstGeom prst="rect">
            <a:avLst/>
          </a:prstGeom>
        </p:spPr>
      </p:pic>
    </p:spTree>
    <p:extLst>
      <p:ext uri="{BB962C8B-B14F-4D97-AF65-F5344CB8AC3E}">
        <p14:creationId xmlns:p14="http://schemas.microsoft.com/office/powerpoint/2010/main" val="196441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2982897" y="2792724"/>
            <a:ext cx="59302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a:t>
            </a:r>
            <a:r>
              <a:rPr kumimoji="0" lang="en-US" sz="4400" b="0" i="0" u="none" strike="noStrike" kern="1200" cap="none" spc="0" normalizeH="0" baseline="0" noProof="0" dirty="0">
                <a:ln>
                  <a:noFill/>
                </a:ln>
                <a:solidFill>
                  <a:prstClr val="black">
                    <a:lumMod val="95000"/>
                    <a:lumOff val="5000"/>
                  </a:prstClr>
                </a:solidFill>
                <a:effectLst/>
                <a:uLnTx/>
                <a:uFillTx/>
                <a:latin typeface="Footlight MT Light" panose="0204060206030A020304" pitchFamily="18" charset="0"/>
                <a:ea typeface="Verdana" panose="020B0604030504040204" pitchFamily="34" charset="0"/>
                <a:cs typeface="+mn-cs"/>
              </a:rPr>
              <a:t>Implementation</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59" y="5076497"/>
            <a:ext cx="66425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a:t>
            </a:r>
            <a:r>
              <a:rPr kumimoji="0" lang="en-US" sz="2400" b="0" i="0" u="none" strike="noStrike" kern="1200" cap="none" spc="0" normalizeH="0" baseline="0" noProof="0" dirty="0">
                <a:ln>
                  <a:noFill/>
                </a:ln>
                <a:solidFill>
                  <a:prstClr val="white"/>
                </a:solidFill>
                <a:effectLst/>
                <a:uLnTx/>
                <a:uFillTx/>
                <a:latin typeface="Footlight MT Light" panose="0204060206030A020304" pitchFamily="18" charset="0"/>
                <a:ea typeface="Verdana" panose="020B0604030504040204" pitchFamily="34" charset="0"/>
                <a:cs typeface="+mn-cs"/>
              </a:rPr>
              <a:t>A Medical Decision Making Daignosis System</a:t>
            </a:r>
            <a:endParaRPr kumimoji="0" lang="en-US" sz="2000" b="0" i="0" u="none" strike="noStrike" kern="1200" cap="none" spc="0" normalizeH="0" baseline="0" noProof="0" dirty="0">
              <a:ln>
                <a:noFill/>
              </a:ln>
              <a:solidFill>
                <a:prstClr val="white"/>
              </a:solidFill>
              <a:effectLst/>
              <a:uLnTx/>
              <a:uFillTx/>
              <a:latin typeface="Footlight MT Light" panose="0204060206030A020304" pitchFamily="18" charset="0"/>
              <a:ea typeface="Verdana" panose="020B0604030504040204" pitchFamily="34" charset="0"/>
              <a:cs typeface="+mn-cs"/>
            </a:endParaRPr>
          </a:p>
        </p:txBody>
      </p:sp>
    </p:spTree>
    <p:extLst>
      <p:ext uri="{BB962C8B-B14F-4D97-AF65-F5344CB8AC3E}">
        <p14:creationId xmlns:p14="http://schemas.microsoft.com/office/powerpoint/2010/main" val="244030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Object Detection and LDR Design</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2962" y="6392003"/>
            <a:ext cx="572814" cy="465997"/>
          </a:xfrm>
          <a:prstGeom prst="rect">
            <a:avLst/>
          </a:prstGeom>
        </p:spPr>
      </p:pic>
      <p:pic>
        <p:nvPicPr>
          <p:cNvPr id="4" name="Picture 3">
            <a:extLst>
              <a:ext uri="{FF2B5EF4-FFF2-40B4-BE49-F238E27FC236}">
                <a16:creationId xmlns:a16="http://schemas.microsoft.com/office/drawing/2014/main" id="{02C45C4D-57AF-4E28-94AA-1209E3C16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8541" y="1410738"/>
            <a:ext cx="7654917" cy="4867519"/>
          </a:xfrm>
          <a:prstGeom prst="rect">
            <a:avLst/>
          </a:prstGeom>
        </p:spPr>
      </p:pic>
    </p:spTree>
    <p:extLst>
      <p:ext uri="{BB962C8B-B14F-4D97-AF65-F5344CB8AC3E}">
        <p14:creationId xmlns:p14="http://schemas.microsoft.com/office/powerpoint/2010/main" val="1924779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Object Detection and Light Intensity</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2962" y="6392003"/>
            <a:ext cx="572814" cy="465997"/>
          </a:xfrm>
          <a:prstGeom prst="rect">
            <a:avLst/>
          </a:prstGeom>
        </p:spPr>
      </p:pic>
      <p:sp>
        <p:nvSpPr>
          <p:cNvPr id="7" name="TextBox 6">
            <a:extLst>
              <a:ext uri="{FF2B5EF4-FFF2-40B4-BE49-F238E27FC236}">
                <a16:creationId xmlns:a16="http://schemas.microsoft.com/office/drawing/2014/main" id="{67E03A13-D4B7-433B-AB88-EE65F23474BB}"/>
              </a:ext>
            </a:extLst>
          </p:cNvPr>
          <p:cNvSpPr txBox="1"/>
          <p:nvPr/>
        </p:nvSpPr>
        <p:spPr>
          <a:xfrm>
            <a:off x="1466194" y="1803435"/>
            <a:ext cx="9448799" cy="327403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rPr>
              <a:t>For the purpose of object detection Ultrasonic Sensor - HC-SR04 and IR Obstacle Avoidance sensors were used. The main reason for using two types of detection sensors is to detect obstacle in multiple ranges from the smart stick. Ultrasonic Sensor - HC-SR04 is mainly used to detect obstacle from low to mid ranges as these sensors have a range of 2cm to 400cm with an accuracy of 3mm. These sensors will be fitted on to lower and mid part of the stick. The sensors while turned on keep taking readings of any object that is in their line of sight and send the reading to Arduino Mega 2560.</a:t>
            </a:r>
          </a:p>
        </p:txBody>
      </p:sp>
    </p:spTree>
    <p:extLst>
      <p:ext uri="{BB962C8B-B14F-4D97-AF65-F5344CB8AC3E}">
        <p14:creationId xmlns:p14="http://schemas.microsoft.com/office/powerpoint/2010/main" val="1233490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430924"/>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Visual Representation</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2962" y="6392003"/>
            <a:ext cx="572814" cy="465997"/>
          </a:xfrm>
          <a:prstGeom prst="rect">
            <a:avLst/>
          </a:prstGeom>
        </p:spPr>
      </p:pic>
      <p:pic>
        <p:nvPicPr>
          <p:cNvPr id="2" name="WhatsApp Video 2021-01-21 at 10.30.48 AM">
            <a:hlinkClick r:id="" action="ppaction://media"/>
            <a:extLst>
              <a:ext uri="{FF2B5EF4-FFF2-40B4-BE49-F238E27FC236}">
                <a16:creationId xmlns:a16="http://schemas.microsoft.com/office/drawing/2014/main" id="{C475FF40-80C3-4734-8DA5-59F45533F26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30463" y="1410738"/>
            <a:ext cx="4643021" cy="4876800"/>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84023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Location and Remote Messaging Design</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2962" y="6392003"/>
            <a:ext cx="572814" cy="465997"/>
          </a:xfrm>
          <a:prstGeom prst="rect">
            <a:avLst/>
          </a:prstGeom>
        </p:spPr>
      </p:pic>
      <p:pic>
        <p:nvPicPr>
          <p:cNvPr id="6" name="Picture 5">
            <a:extLst>
              <a:ext uri="{FF2B5EF4-FFF2-40B4-BE49-F238E27FC236}">
                <a16:creationId xmlns:a16="http://schemas.microsoft.com/office/drawing/2014/main" id="{FDF74F53-E09D-4C55-B2D2-481E561FD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498" y="1574956"/>
            <a:ext cx="9250866" cy="4817047"/>
          </a:xfrm>
          <a:prstGeom prst="rect">
            <a:avLst/>
          </a:prstGeom>
        </p:spPr>
      </p:pic>
    </p:spTree>
    <p:extLst>
      <p:ext uri="{BB962C8B-B14F-4D97-AF65-F5344CB8AC3E}">
        <p14:creationId xmlns:p14="http://schemas.microsoft.com/office/powerpoint/2010/main" val="2990430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Location and Navigation</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2962" y="6392003"/>
            <a:ext cx="572814" cy="465997"/>
          </a:xfrm>
          <a:prstGeom prst="rect">
            <a:avLst/>
          </a:prstGeom>
        </p:spPr>
      </p:pic>
      <p:sp>
        <p:nvSpPr>
          <p:cNvPr id="7" name="TextBox 6">
            <a:extLst>
              <a:ext uri="{FF2B5EF4-FFF2-40B4-BE49-F238E27FC236}">
                <a16:creationId xmlns:a16="http://schemas.microsoft.com/office/drawing/2014/main" id="{67E03A13-D4B7-433B-AB88-EE65F23474BB}"/>
              </a:ext>
            </a:extLst>
          </p:cNvPr>
          <p:cNvSpPr txBox="1"/>
          <p:nvPr/>
        </p:nvSpPr>
        <p:spPr>
          <a:xfrm>
            <a:off x="1466194" y="1803435"/>
            <a:ext cx="9448799" cy="188904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b="1" dirty="0">
                <a:solidFill>
                  <a:prstClr val="black"/>
                </a:solidFill>
                <a:latin typeface="Footlight MT Light" panose="0204060206030A020304" pitchFamily="18" charset="0"/>
              </a:rPr>
              <a:t>GPS modules contain tiny processors and antennas that directly receive data sent by satellites through dedicated RF frequencies. From there, it’ll receive timestamp from each visible satellites, along with other pieces of data. If the module’s antenna can spot 4 or more satellites, it’s able to accurately calculate its position and time.</a:t>
            </a:r>
            <a:endParaRPr kumimoji="0" lang="en-US" sz="2000" b="1"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endParaRPr>
          </a:p>
        </p:txBody>
      </p:sp>
    </p:spTree>
    <p:extLst>
      <p:ext uri="{BB962C8B-B14F-4D97-AF65-F5344CB8AC3E}">
        <p14:creationId xmlns:p14="http://schemas.microsoft.com/office/powerpoint/2010/main" val="4269813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Visual Representation</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2962" y="6392003"/>
            <a:ext cx="572814" cy="465997"/>
          </a:xfrm>
          <a:prstGeom prst="rect">
            <a:avLst/>
          </a:prstGeom>
        </p:spPr>
      </p:pic>
      <p:pic>
        <p:nvPicPr>
          <p:cNvPr id="2" name="video-1611205568">
            <a:hlinkClick r:id="" action="ppaction://media"/>
            <a:extLst>
              <a:ext uri="{FF2B5EF4-FFF2-40B4-BE49-F238E27FC236}">
                <a16:creationId xmlns:a16="http://schemas.microsoft.com/office/drawing/2014/main" id="{DCE3D384-4C4D-4E9B-A8C5-009B58D8734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64739" y="1904876"/>
            <a:ext cx="5927835" cy="3571731"/>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238554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Remote Messaging</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2962" y="6392003"/>
            <a:ext cx="572814" cy="465997"/>
          </a:xfrm>
          <a:prstGeom prst="rect">
            <a:avLst/>
          </a:prstGeom>
        </p:spPr>
      </p:pic>
      <p:sp>
        <p:nvSpPr>
          <p:cNvPr id="7" name="TextBox 6">
            <a:extLst>
              <a:ext uri="{FF2B5EF4-FFF2-40B4-BE49-F238E27FC236}">
                <a16:creationId xmlns:a16="http://schemas.microsoft.com/office/drawing/2014/main" id="{67E03A13-D4B7-433B-AB88-EE65F23474BB}"/>
              </a:ext>
            </a:extLst>
          </p:cNvPr>
          <p:cNvSpPr txBox="1"/>
          <p:nvPr/>
        </p:nvSpPr>
        <p:spPr>
          <a:xfrm>
            <a:off x="1466194" y="1803435"/>
            <a:ext cx="9448799" cy="281237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rPr>
              <a:t>When the GSM modem receives a message, the microcontroller will process the message with the keyword Saved in it. Then, it will get the location of the stick from the GPS modem and transmit the location to the GSM modem in order to respond to the sender. In case of an emergency, the user of the stick can press the emergency button the microcontroller accesses the location from the GPS modem and transmit the location to the GSM modem which will send a SMS messages to the saved number in the system.</a:t>
            </a:r>
          </a:p>
        </p:txBody>
      </p:sp>
    </p:spTree>
    <p:extLst>
      <p:ext uri="{BB962C8B-B14F-4D97-AF65-F5344CB8AC3E}">
        <p14:creationId xmlns:p14="http://schemas.microsoft.com/office/powerpoint/2010/main" val="1170719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Visual Representation</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2962" y="6392003"/>
            <a:ext cx="572814" cy="465997"/>
          </a:xfrm>
          <a:prstGeom prst="rect">
            <a:avLst/>
          </a:prstGeom>
        </p:spPr>
      </p:pic>
      <p:pic>
        <p:nvPicPr>
          <p:cNvPr id="2" name="video-1611206634">
            <a:hlinkClick r:id="" action="ppaction://media"/>
            <a:extLst>
              <a:ext uri="{FF2B5EF4-FFF2-40B4-BE49-F238E27FC236}">
                <a16:creationId xmlns:a16="http://schemas.microsoft.com/office/drawing/2014/main" id="{E5F7C643-32B6-4CC5-AB6B-8BC951D4AFC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47385" y="2027238"/>
            <a:ext cx="6214369" cy="3592327"/>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401732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6" name="Half Frame 5">
            <a:extLst>
              <a:ext uri="{FF2B5EF4-FFF2-40B4-BE49-F238E27FC236}">
                <a16:creationId xmlns:a16="http://schemas.microsoft.com/office/drawing/2014/main" id="{48E48CD9-E3F3-48B5-AFEB-C4FD979277E4}"/>
              </a:ext>
            </a:extLst>
          </p:cNvPr>
          <p:cNvSpPr/>
          <p:nvPr/>
        </p:nvSpPr>
        <p:spPr>
          <a:xfrm>
            <a:off x="0" y="-2137"/>
            <a:ext cx="3279228" cy="3251860"/>
          </a:xfrm>
          <a:prstGeom prst="halfFrame">
            <a:avLst>
              <a:gd name="adj1" fmla="val 7229"/>
              <a:gd name="adj2" fmla="val 700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Half Frame 12">
            <a:extLst>
              <a:ext uri="{FF2B5EF4-FFF2-40B4-BE49-F238E27FC236}">
                <a16:creationId xmlns:a16="http://schemas.microsoft.com/office/drawing/2014/main" id="{EA66CF90-22CC-47CB-BDEC-1649E8C8C07B}"/>
              </a:ext>
            </a:extLst>
          </p:cNvPr>
          <p:cNvSpPr/>
          <p:nvPr/>
        </p:nvSpPr>
        <p:spPr>
          <a:xfrm rot="10800000">
            <a:off x="8912772" y="3606140"/>
            <a:ext cx="3279228" cy="3251860"/>
          </a:xfrm>
          <a:prstGeom prst="halfFrame">
            <a:avLst>
              <a:gd name="adj1" fmla="val 7229"/>
              <a:gd name="adj2" fmla="val 700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98FCABF-94DC-418A-BC89-A13098CD02DF}"/>
              </a:ext>
            </a:extLst>
          </p:cNvPr>
          <p:cNvSpPr txBox="1"/>
          <p:nvPr/>
        </p:nvSpPr>
        <p:spPr>
          <a:xfrm>
            <a:off x="1092200" y="1200365"/>
            <a:ext cx="5681133" cy="3812710"/>
          </a:xfrm>
          <a:prstGeom prst="rect">
            <a:avLst/>
          </a:prstGeom>
          <a:noFill/>
        </p:spPr>
        <p:txBody>
          <a:bodyPr wrap="square" rtlCol="0">
            <a:spAutoFit/>
          </a:bodyPr>
          <a:lstStyle/>
          <a:p>
            <a:r>
              <a:rPr lang="en-US" sz="2400" b="1" dirty="0">
                <a:latin typeface="Footlight MT Light" panose="0204060206030A020304" pitchFamily="18" charset="0"/>
              </a:rPr>
              <a:t>Prepared By :</a:t>
            </a:r>
          </a:p>
          <a:p>
            <a:endParaRPr lang="en-US" sz="2400" dirty="0">
              <a:latin typeface="Footlight MT Light" panose="0204060206030A020304" pitchFamily="18" charset="0"/>
            </a:endParaRPr>
          </a:p>
          <a:p>
            <a:pPr>
              <a:lnSpc>
                <a:spcPct val="115000"/>
              </a:lnSpc>
              <a:spcAft>
                <a:spcPts val="1000"/>
              </a:spcAft>
            </a:pPr>
            <a:endParaRPr lang="en-US" sz="1800" dirty="0">
              <a:effectLst/>
              <a:latin typeface="Baskerville Old Face" panose="02020602080505020303" pitchFamily="18" charset="0"/>
              <a:ea typeface="Calibri" panose="020F0502020204030204" pitchFamily="34" charset="0"/>
              <a:cs typeface="Times New Roman" panose="02020603050405020304" pitchFamily="18" charset="0"/>
            </a:endParaRPr>
          </a:p>
          <a:p>
            <a:pPr>
              <a:lnSpc>
                <a:spcPct val="115000"/>
              </a:lnSpc>
              <a:spcAft>
                <a:spcPts val="1000"/>
              </a:spcAft>
            </a:pPr>
            <a:endParaRPr lang="en-US" dirty="0">
              <a:latin typeface="Baskerville Old Face" panose="02020602080505020303" pitchFamily="18" charset="0"/>
              <a:ea typeface="Calibri" panose="020F0502020204030204" pitchFamily="34" charset="0"/>
              <a:cs typeface="Times New Roman" panose="02020603050405020304" pitchFamily="18" charset="0"/>
            </a:endParaRPr>
          </a:p>
          <a:p>
            <a:pPr>
              <a:lnSpc>
                <a:spcPct val="115000"/>
              </a:lnSpc>
              <a:spcAft>
                <a:spcPts val="1000"/>
              </a:spcAft>
            </a:pPr>
            <a:endParaRPr lang="en-US" sz="1800" dirty="0">
              <a:effectLst/>
              <a:latin typeface="Baskerville Old Face" panose="02020602080505020303"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800" b="1" dirty="0">
                <a:effectLst/>
                <a:latin typeface="Baskerville Old Face" panose="02020602080505020303" pitchFamily="18" charset="0"/>
                <a:ea typeface="Calibri" panose="020F0502020204030204" pitchFamily="34" charset="0"/>
                <a:cs typeface="Times New Roman" panose="02020603050405020304" pitchFamily="18" charset="0"/>
              </a:rPr>
              <a:t>1    Asima Oshin </a:t>
            </a:r>
            <a:r>
              <a:rPr lang="en-US" sz="1800" b="1" dirty="0" err="1">
                <a:effectLst/>
                <a:latin typeface="Baskerville Old Face" panose="02020602080505020303" pitchFamily="18" charset="0"/>
                <a:ea typeface="Calibri" panose="020F0502020204030204" pitchFamily="34" charset="0"/>
                <a:cs typeface="Times New Roman" panose="02020603050405020304" pitchFamily="18" charset="0"/>
              </a:rPr>
              <a:t>Putul</a:t>
            </a:r>
            <a:r>
              <a:rPr lang="en-US" sz="1800" b="1" dirty="0">
                <a:effectLst/>
                <a:latin typeface="Baskerville Old Face" panose="02020602080505020303" pitchFamily="18" charset="0"/>
                <a:ea typeface="Calibri" panose="020F0502020204030204" pitchFamily="34" charset="0"/>
                <a:cs typeface="Times New Roman" panose="02020603050405020304" pitchFamily="18" charset="0"/>
              </a:rPr>
              <a:t>             201814048</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Aft>
                <a:spcPts val="1000"/>
              </a:spcAft>
              <a:buAutoNum type="arabicPlain" startAt="2"/>
            </a:pPr>
            <a:r>
              <a:rPr lang="en-US" sz="1800" b="1" dirty="0">
                <a:effectLst/>
                <a:latin typeface="Baskerville Old Face" panose="02020602080505020303" pitchFamily="18" charset="0"/>
                <a:ea typeface="Calibri" panose="020F0502020204030204" pitchFamily="34" charset="0"/>
                <a:cs typeface="Times New Roman" panose="02020603050405020304" pitchFamily="18" charset="0"/>
              </a:rPr>
              <a:t>Kazi Rafid Raiyan               201814022</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Aft>
                <a:spcPts val="1000"/>
              </a:spcAft>
              <a:buAutoNum type="arabicPlain" startAt="2"/>
            </a:pPr>
            <a:r>
              <a:rPr lang="en-US" sz="1800" b="1" dirty="0">
                <a:effectLst/>
                <a:latin typeface="Baskerville Old Face" panose="02020602080505020303" pitchFamily="18" charset="0"/>
                <a:ea typeface="Calibri" panose="020F0502020204030204" pitchFamily="34" charset="0"/>
                <a:cs typeface="Times New Roman" panose="02020603050405020304" pitchFamily="18" charset="0"/>
              </a:rPr>
              <a:t>M </a:t>
            </a:r>
            <a:r>
              <a:rPr lang="en-US" sz="1800" b="1" dirty="0" err="1">
                <a:effectLst/>
                <a:latin typeface="Baskerville Old Face" panose="02020602080505020303" pitchFamily="18" charset="0"/>
                <a:ea typeface="Calibri" panose="020F0502020204030204" pitchFamily="34" charset="0"/>
                <a:cs typeface="Times New Roman" panose="02020603050405020304" pitchFamily="18" charset="0"/>
              </a:rPr>
              <a:t>M</a:t>
            </a:r>
            <a:r>
              <a:rPr lang="en-US" sz="1800" b="1" dirty="0">
                <a:effectLst/>
                <a:latin typeface="Baskerville Old Face" panose="02020602080505020303" pitchFamily="18" charset="0"/>
                <a:ea typeface="Calibri" panose="020F0502020204030204" pitchFamily="34" charset="0"/>
                <a:cs typeface="Times New Roman" panose="02020603050405020304" pitchFamily="18" charset="0"/>
              </a:rPr>
              <a:t> Rushadul Mannan     201814056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b="1" dirty="0">
                <a:effectLst/>
                <a:latin typeface="Baskerville Old Face" panose="02020602080505020303" pitchFamily="18" charset="0"/>
                <a:ea typeface="Calibri" panose="020F0502020204030204" pitchFamily="34" charset="0"/>
                <a:cs typeface="Times New Roman" panose="02020603050405020304" pitchFamily="18" charset="0"/>
              </a:rPr>
              <a:t>4    Fardeen </a:t>
            </a:r>
            <a:r>
              <a:rPr lang="en-US" sz="1800" b="1">
                <a:effectLst/>
                <a:latin typeface="Baskerville Old Face" panose="02020602080505020303" pitchFamily="18" charset="0"/>
                <a:ea typeface="Calibri" panose="020F0502020204030204" pitchFamily="34" charset="0"/>
                <a:cs typeface="Times New Roman" panose="02020603050405020304" pitchFamily="18" charset="0"/>
              </a:rPr>
              <a:t>Ashraf                   201814046</a:t>
            </a:r>
            <a:endParaRPr lang="en-US" dirty="0">
              <a:latin typeface="Footlight MT Light" panose="0204060206030A020304" pitchFamily="18" charset="0"/>
            </a:endParaRPr>
          </a:p>
        </p:txBody>
      </p:sp>
    </p:spTree>
    <p:extLst>
      <p:ext uri="{BB962C8B-B14F-4D97-AF65-F5344CB8AC3E}">
        <p14:creationId xmlns:p14="http://schemas.microsoft.com/office/powerpoint/2010/main" val="3214315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Remote Control</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2962" y="6392003"/>
            <a:ext cx="572814" cy="465997"/>
          </a:xfrm>
          <a:prstGeom prst="rect">
            <a:avLst/>
          </a:prstGeom>
        </p:spPr>
      </p:pic>
      <p:sp>
        <p:nvSpPr>
          <p:cNvPr id="7" name="TextBox 6">
            <a:extLst>
              <a:ext uri="{FF2B5EF4-FFF2-40B4-BE49-F238E27FC236}">
                <a16:creationId xmlns:a16="http://schemas.microsoft.com/office/drawing/2014/main" id="{67E03A13-D4B7-433B-AB88-EE65F23474BB}"/>
              </a:ext>
            </a:extLst>
          </p:cNvPr>
          <p:cNvSpPr txBox="1"/>
          <p:nvPr/>
        </p:nvSpPr>
        <p:spPr>
          <a:xfrm>
            <a:off x="1466194" y="1803435"/>
            <a:ext cx="9448799" cy="465903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rPr>
              <a:t>An RF module (radio-frequency module) is a small electronic device used to transmit and receive radio signals between two devices. In an embedded system it is often desirable to communicate with another device wirelessly.  RF module operates at Radio Frequency. This frequency range varies between 30 kHz &amp; 300 GHz. In this RF system, the digital data is represented as variations in the amplitude of carrier wave. This RF module  is a combination of RF Transmitter and RF Receiver. The transmitter/receiver (Tx/Rx) pair operates at a frequency of 433 </a:t>
            </a:r>
            <a:r>
              <a:rPr kumimoji="0" lang="en-US" sz="2000" b="1" i="0" u="none" strike="noStrike" kern="1200" cap="none" spc="0" normalizeH="0" baseline="0" noProof="0" dirty="0" err="1">
                <a:ln>
                  <a:noFill/>
                </a:ln>
                <a:solidFill>
                  <a:prstClr val="black"/>
                </a:solidFill>
                <a:effectLst/>
                <a:uLnTx/>
                <a:uFillTx/>
                <a:latin typeface="Footlight MT Light" panose="0204060206030A020304" pitchFamily="18" charset="0"/>
                <a:ea typeface="+mn-ea"/>
                <a:cs typeface="+mn-cs"/>
              </a:rPr>
              <a:t>MHz.</a:t>
            </a:r>
            <a:r>
              <a:rPr kumimoji="0" lang="en-US" sz="2000" b="1"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rPr>
              <a:t> The RF transmitter receives serial data and transmits it wirelessly through </a:t>
            </a:r>
            <a:r>
              <a:rPr kumimoji="0" lang="en-US" sz="2000" b="1" i="0" u="none" strike="noStrike" kern="1200" cap="none" spc="0" normalizeH="0" baseline="0" noProof="0" dirty="0" err="1">
                <a:ln>
                  <a:noFill/>
                </a:ln>
                <a:solidFill>
                  <a:prstClr val="black"/>
                </a:solidFill>
                <a:effectLst/>
                <a:uLnTx/>
                <a:uFillTx/>
                <a:latin typeface="Footlight MT Light" panose="0204060206030A020304" pitchFamily="18" charset="0"/>
                <a:ea typeface="+mn-ea"/>
                <a:cs typeface="+mn-cs"/>
              </a:rPr>
              <a:t>through</a:t>
            </a:r>
            <a:r>
              <a:rPr kumimoji="0" lang="en-US" sz="2000" b="1"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rPr>
              <a:t> its RF antenna. The transmission occurs at the  rate of 1 Kbps – 10 Kbps. RF receiver receives the transmitted data  and it is operating at the same frequency as that of the transmitter.</a:t>
            </a:r>
          </a:p>
        </p:txBody>
      </p:sp>
    </p:spTree>
    <p:extLst>
      <p:ext uri="{BB962C8B-B14F-4D97-AF65-F5344CB8AC3E}">
        <p14:creationId xmlns:p14="http://schemas.microsoft.com/office/powerpoint/2010/main" val="977778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Rf Transmitter Receiver Design</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2962" y="6392003"/>
            <a:ext cx="572814" cy="465997"/>
          </a:xfrm>
          <a:prstGeom prst="rect">
            <a:avLst/>
          </a:prstGeom>
        </p:spPr>
      </p:pic>
      <p:pic>
        <p:nvPicPr>
          <p:cNvPr id="3" name="Picture 2">
            <a:extLst>
              <a:ext uri="{FF2B5EF4-FFF2-40B4-BE49-F238E27FC236}">
                <a16:creationId xmlns:a16="http://schemas.microsoft.com/office/drawing/2014/main" id="{FECA0FD5-7B52-4195-8ED9-6B4A0965A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532" y="1559557"/>
            <a:ext cx="3662763" cy="4896742"/>
          </a:xfrm>
          <a:prstGeom prst="rect">
            <a:avLst/>
          </a:prstGeom>
        </p:spPr>
      </p:pic>
      <p:pic>
        <p:nvPicPr>
          <p:cNvPr id="6" name="Picture 5">
            <a:extLst>
              <a:ext uri="{FF2B5EF4-FFF2-40B4-BE49-F238E27FC236}">
                <a16:creationId xmlns:a16="http://schemas.microsoft.com/office/drawing/2014/main" id="{6191CF40-A2E2-42DA-868F-A4100D511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571" y="1559557"/>
            <a:ext cx="3662763" cy="4896742"/>
          </a:xfrm>
          <a:prstGeom prst="rect">
            <a:avLst/>
          </a:prstGeom>
        </p:spPr>
      </p:pic>
    </p:spTree>
    <p:extLst>
      <p:ext uri="{BB962C8B-B14F-4D97-AF65-F5344CB8AC3E}">
        <p14:creationId xmlns:p14="http://schemas.microsoft.com/office/powerpoint/2010/main" val="2507753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EFF754-A0BA-4D91-A79E-AB47A89998F8}"/>
              </a:ext>
            </a:extLst>
          </p:cNvPr>
          <p:cNvSpPr txBox="1"/>
          <p:nvPr/>
        </p:nvSpPr>
        <p:spPr>
          <a:xfrm>
            <a:off x="2947386" y="2792724"/>
            <a:ext cx="5930283" cy="1446550"/>
          </a:xfrm>
          <a:prstGeom prst="rect">
            <a:avLst/>
          </a:prstGeom>
          <a:noFill/>
        </p:spPr>
        <p:txBody>
          <a:bodyPr wrap="square" rtlCol="0">
            <a:spAutoFit/>
          </a:bodyPr>
          <a:lstStyle/>
          <a:p>
            <a:r>
              <a:rPr lang="en-US" sz="4400" dirty="0">
                <a:solidFill>
                  <a:schemeClr val="bg1"/>
                </a:solidFill>
                <a:latin typeface="Verdana" panose="020B0604030504040204" pitchFamily="34" charset="0"/>
                <a:ea typeface="Verdana" panose="020B0604030504040204" pitchFamily="34" charset="0"/>
              </a:rPr>
              <a:t>          </a:t>
            </a:r>
            <a:r>
              <a:rPr lang="en-US" sz="4400" dirty="0">
                <a:solidFill>
                  <a:schemeClr val="tx1">
                    <a:lumMod val="95000"/>
                    <a:lumOff val="5000"/>
                  </a:schemeClr>
                </a:solidFill>
                <a:latin typeface="Footlight MT Light" panose="0204060206030A020304" pitchFamily="18" charset="0"/>
                <a:ea typeface="Verdana" panose="020B0604030504040204" pitchFamily="34" charset="0"/>
              </a:rPr>
              <a:t>Project </a:t>
            </a:r>
            <a:endParaRPr lang="en-US" sz="4400" dirty="0">
              <a:solidFill>
                <a:schemeClr val="tx1">
                  <a:lumMod val="95000"/>
                  <a:lumOff val="5000"/>
                </a:schemeClr>
              </a:solidFill>
              <a:latin typeface="Verdana" panose="020B0604030504040204" pitchFamily="34" charset="0"/>
              <a:ea typeface="Verdana" panose="020B0604030504040204" pitchFamily="34" charset="0"/>
            </a:endParaRPr>
          </a:p>
          <a:p>
            <a:r>
              <a:rPr lang="en-US" sz="4400" dirty="0">
                <a:solidFill>
                  <a:schemeClr val="tx1">
                    <a:lumMod val="95000"/>
                    <a:lumOff val="5000"/>
                  </a:schemeClr>
                </a:solidFill>
                <a:latin typeface="Footlight MT Light" panose="0204060206030A020304" pitchFamily="18" charset="0"/>
                <a:ea typeface="Verdana" panose="020B0604030504040204" pitchFamily="34" charset="0"/>
              </a:rPr>
              <a:t>      Smart White Kane</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59" y="5076497"/>
            <a:ext cx="6642537" cy="461665"/>
          </a:xfrm>
          <a:prstGeom prst="rect">
            <a:avLst/>
          </a:prstGeom>
          <a:noFill/>
        </p:spPr>
        <p:txBody>
          <a:bodyPr wrap="square" rtlCol="0">
            <a:spAutoFit/>
          </a:bodyPr>
          <a:lstStyle/>
          <a:p>
            <a:r>
              <a:rPr lang="en-US" sz="2000" dirty="0">
                <a:solidFill>
                  <a:schemeClr val="bg1"/>
                </a:solidFill>
                <a:latin typeface="Verdana" panose="020B0604030504040204" pitchFamily="34" charset="0"/>
                <a:ea typeface="Verdana" panose="020B0604030504040204" pitchFamily="34" charset="0"/>
              </a:rPr>
              <a:t>    </a:t>
            </a:r>
            <a:r>
              <a:rPr lang="en-US" sz="2400" dirty="0">
                <a:solidFill>
                  <a:schemeClr val="bg1"/>
                </a:solidFill>
                <a:latin typeface="Footlight MT Light" panose="0204060206030A020304" pitchFamily="18" charset="0"/>
                <a:ea typeface="Verdana" panose="020B0604030504040204" pitchFamily="34" charset="0"/>
              </a:rPr>
              <a:t>A Medical Decision Making Daignosis System</a:t>
            </a:r>
            <a:endParaRPr lang="en-US" sz="2000" dirty="0">
              <a:solidFill>
                <a:schemeClr val="bg1"/>
              </a:solidFill>
              <a:latin typeface="Footlight MT Light" panose="0204060206030A020304" pitchFamily="18" charset="0"/>
              <a:ea typeface="Verdana" panose="020B0604030504040204" pitchFamily="34" charset="0"/>
            </a:endParaRPr>
          </a:p>
        </p:txBody>
      </p:sp>
    </p:spTree>
    <p:extLst>
      <p:ext uri="{BB962C8B-B14F-4D97-AF65-F5344CB8AC3E}">
        <p14:creationId xmlns:p14="http://schemas.microsoft.com/office/powerpoint/2010/main" val="297753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18D95E6-7FE0-4D54-B3F3-8D9A9F450C4A}"/>
              </a:ext>
            </a:extLst>
          </p:cNvPr>
          <p:cNvSpPr txBox="1"/>
          <p:nvPr/>
        </p:nvSpPr>
        <p:spPr>
          <a:xfrm>
            <a:off x="262759" y="5076497"/>
            <a:ext cx="66425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a:t>
            </a:r>
            <a:r>
              <a:rPr kumimoji="0" lang="en-US" sz="2400" b="0" i="0" u="none" strike="noStrike" kern="1200" cap="none" spc="0" normalizeH="0" baseline="0" noProof="0" dirty="0">
                <a:ln>
                  <a:noFill/>
                </a:ln>
                <a:solidFill>
                  <a:prstClr val="white"/>
                </a:solidFill>
                <a:effectLst/>
                <a:uLnTx/>
                <a:uFillTx/>
                <a:latin typeface="Footlight MT Light" panose="0204060206030A020304" pitchFamily="18" charset="0"/>
                <a:ea typeface="Verdana" panose="020B0604030504040204" pitchFamily="34" charset="0"/>
                <a:cs typeface="+mn-cs"/>
              </a:rPr>
              <a:t>A Medical Decision Making Daignosis System</a:t>
            </a:r>
            <a:endParaRPr kumimoji="0" lang="en-US" sz="2000" b="0" i="0" u="none" strike="noStrike" kern="1200" cap="none" spc="0" normalizeH="0" baseline="0" noProof="0" dirty="0">
              <a:ln>
                <a:noFill/>
              </a:ln>
              <a:solidFill>
                <a:prstClr val="white"/>
              </a:solidFill>
              <a:effectLst/>
              <a:uLnTx/>
              <a:uFillTx/>
              <a:latin typeface="Footlight MT Light" panose="0204060206030A020304" pitchFamily="18" charset="0"/>
              <a:ea typeface="Verdana" panose="020B0604030504040204" pitchFamily="34" charset="0"/>
              <a:cs typeface="+mn-cs"/>
            </a:endParaRPr>
          </a:p>
        </p:txBody>
      </p:sp>
      <p:pic>
        <p:nvPicPr>
          <p:cNvPr id="3" name="Picture 2">
            <a:extLst>
              <a:ext uri="{FF2B5EF4-FFF2-40B4-BE49-F238E27FC236}">
                <a16:creationId xmlns:a16="http://schemas.microsoft.com/office/drawing/2014/main" id="{C6942006-AAB0-40DE-B6C8-F58F78D2B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830" y="525900"/>
            <a:ext cx="3382393" cy="5909135"/>
          </a:xfrm>
          <a:prstGeom prst="rect">
            <a:avLst/>
          </a:prstGeom>
        </p:spPr>
      </p:pic>
      <p:pic>
        <p:nvPicPr>
          <p:cNvPr id="5" name="Picture 4">
            <a:extLst>
              <a:ext uri="{FF2B5EF4-FFF2-40B4-BE49-F238E27FC236}">
                <a16:creationId xmlns:a16="http://schemas.microsoft.com/office/drawing/2014/main" id="{44C3D1F3-C88B-45F5-BD02-E26BD329D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073" y="525901"/>
            <a:ext cx="3857625" cy="5909135"/>
          </a:xfrm>
          <a:prstGeom prst="rect">
            <a:avLst/>
          </a:prstGeom>
        </p:spPr>
      </p:pic>
    </p:spTree>
    <p:extLst>
      <p:ext uri="{BB962C8B-B14F-4D97-AF65-F5344CB8AC3E}">
        <p14:creationId xmlns:p14="http://schemas.microsoft.com/office/powerpoint/2010/main" val="4122132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rPr>
              <a:t>                     Project Proposal</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endParaRPr>
          </a:p>
        </p:txBody>
      </p:sp>
      <p:sp>
        <p:nvSpPr>
          <p:cNvPr id="7" name="TextBox 6">
            <a:extLst>
              <a:ext uri="{FF2B5EF4-FFF2-40B4-BE49-F238E27FC236}">
                <a16:creationId xmlns:a16="http://schemas.microsoft.com/office/drawing/2014/main" id="{67E03A13-D4B7-433B-AB88-EE65F23474BB}"/>
              </a:ext>
            </a:extLst>
          </p:cNvPr>
          <p:cNvSpPr txBox="1"/>
          <p:nvPr/>
        </p:nvSpPr>
        <p:spPr>
          <a:xfrm>
            <a:off x="1466194" y="1803435"/>
            <a:ext cx="9448799" cy="2812373"/>
          </a:xfrm>
          <a:prstGeom prst="rect">
            <a:avLst/>
          </a:prstGeom>
          <a:noFill/>
        </p:spPr>
        <p:txBody>
          <a:bodyPr wrap="square" rtlCol="0">
            <a:spAutoFit/>
          </a:bodyPr>
          <a:lstStyle/>
          <a:p>
            <a:pPr algn="just">
              <a:lnSpc>
                <a:spcPct val="150000"/>
              </a:lnSpc>
            </a:pPr>
            <a:r>
              <a:rPr lang="en-US" sz="2000" b="1" dirty="0">
                <a:latin typeface="Footlight MT Light" panose="0204060206030A020304" pitchFamily="18" charset="0"/>
              </a:rPr>
              <a:t>A  Ultrasonic blind walking stick using Arduino Mega was proposed. This will Enable a blind person to know if there is any obstacle, probable collusion with others and manholes while walking in roads. Using this smart stick a blind person can also know if it’s daytime or night. Also using this smart stick a blind person can know where the stick is remotely. Using this stick a blind person can also notify their close acquaintances if  they are in trouble.</a:t>
            </a:r>
          </a:p>
        </p:txBody>
      </p:sp>
    </p:spTree>
    <p:extLst>
      <p:ext uri="{BB962C8B-B14F-4D97-AF65-F5344CB8AC3E}">
        <p14:creationId xmlns:p14="http://schemas.microsoft.com/office/powerpoint/2010/main" val="61368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Covered Topics</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sp>
        <p:nvSpPr>
          <p:cNvPr id="7" name="TextBox 6">
            <a:extLst>
              <a:ext uri="{FF2B5EF4-FFF2-40B4-BE49-F238E27FC236}">
                <a16:creationId xmlns:a16="http://schemas.microsoft.com/office/drawing/2014/main" id="{67E03A13-D4B7-433B-AB88-EE65F23474BB}"/>
              </a:ext>
            </a:extLst>
          </p:cNvPr>
          <p:cNvSpPr txBox="1"/>
          <p:nvPr/>
        </p:nvSpPr>
        <p:spPr>
          <a:xfrm>
            <a:off x="1466194" y="1803435"/>
            <a:ext cx="9448799" cy="3551037"/>
          </a:xfrm>
          <a:prstGeom prst="rect">
            <a:avLst/>
          </a:prstGeom>
          <a:noFill/>
        </p:spPr>
        <p:txBody>
          <a:bodyPr wrap="square" rtlCol="0">
            <a:spAutoFit/>
          </a:bodyPr>
          <a:lstStyle/>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800" b="1"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Object Detection and Light Intensity</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800" b="1"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Location and Navigation</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800" b="1"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Remote Messaging</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2800" b="1"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Remote Control</a:t>
            </a:r>
            <a:endParaRPr lang="en-US" sz="2800" b="1" dirty="0">
              <a:solidFill>
                <a:prstClr val="black"/>
              </a:solidFill>
              <a:latin typeface="Footlight MT Light" panose="0204060206030A020304" pitchFamily="18" charset="0"/>
              <a:ea typeface="Verdana" panose="020B060403050404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Footlight MT Light" panose="0204060206030A020304" pitchFamily="18" charset="0"/>
              <a:ea typeface="+mn-ea"/>
              <a:cs typeface="+mn-cs"/>
            </a:endParaRPr>
          </a:p>
        </p:txBody>
      </p:sp>
    </p:spTree>
    <p:extLst>
      <p:ext uri="{BB962C8B-B14F-4D97-AF65-F5344CB8AC3E}">
        <p14:creationId xmlns:p14="http://schemas.microsoft.com/office/powerpoint/2010/main" val="1331660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2947386" y="2792724"/>
            <a:ext cx="59302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a:t>
            </a:r>
            <a:r>
              <a:rPr kumimoji="0" lang="en-US" sz="4400" b="0" i="0" u="none" strike="noStrike" kern="1200" cap="none" spc="0" normalizeH="0" baseline="0" noProof="0" dirty="0">
                <a:ln>
                  <a:noFill/>
                </a:ln>
                <a:solidFill>
                  <a:prstClr val="black">
                    <a:lumMod val="95000"/>
                    <a:lumOff val="5000"/>
                  </a:prstClr>
                </a:solidFill>
                <a:effectLst/>
                <a:uLnTx/>
                <a:uFillTx/>
                <a:latin typeface="Footlight MT Light" panose="0204060206030A020304" pitchFamily="18" charset="0"/>
                <a:ea typeface="Verdana" panose="020B0604030504040204" pitchFamily="34" charset="0"/>
                <a:cs typeface="+mn-cs"/>
              </a:rPr>
              <a:t>Complete Design</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59" y="5076497"/>
            <a:ext cx="66425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a:t>
            </a:r>
            <a:r>
              <a:rPr kumimoji="0" lang="en-US" sz="2400" b="0" i="0" u="none" strike="noStrike" kern="1200" cap="none" spc="0" normalizeH="0" baseline="0" noProof="0" dirty="0">
                <a:ln>
                  <a:noFill/>
                </a:ln>
                <a:solidFill>
                  <a:prstClr val="white"/>
                </a:solidFill>
                <a:effectLst/>
                <a:uLnTx/>
                <a:uFillTx/>
                <a:latin typeface="Footlight MT Light" panose="0204060206030A020304" pitchFamily="18" charset="0"/>
                <a:ea typeface="Verdana" panose="020B0604030504040204" pitchFamily="34" charset="0"/>
                <a:cs typeface="+mn-cs"/>
              </a:rPr>
              <a:t>A Medical Decision Making Daignosis System</a:t>
            </a:r>
            <a:endParaRPr kumimoji="0" lang="en-US" sz="2000" b="0" i="0" u="none" strike="noStrike" kern="1200" cap="none" spc="0" normalizeH="0" baseline="0" noProof="0" dirty="0">
              <a:ln>
                <a:noFill/>
              </a:ln>
              <a:solidFill>
                <a:prstClr val="white"/>
              </a:solidFill>
              <a:effectLst/>
              <a:uLnTx/>
              <a:uFillTx/>
              <a:latin typeface="Footlight MT Light" panose="0204060206030A020304" pitchFamily="18" charset="0"/>
              <a:ea typeface="Verdana" panose="020B0604030504040204" pitchFamily="34" charset="0"/>
              <a:cs typeface="+mn-cs"/>
            </a:endParaRPr>
          </a:p>
        </p:txBody>
      </p:sp>
    </p:spTree>
    <p:extLst>
      <p:ext uri="{BB962C8B-B14F-4D97-AF65-F5344CB8AC3E}">
        <p14:creationId xmlns:p14="http://schemas.microsoft.com/office/powerpoint/2010/main" val="36940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Object Detection and LDR Design</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2962" y="6392003"/>
            <a:ext cx="572814" cy="465997"/>
          </a:xfrm>
          <a:prstGeom prst="rect">
            <a:avLst/>
          </a:prstGeom>
        </p:spPr>
      </p:pic>
      <p:pic>
        <p:nvPicPr>
          <p:cNvPr id="4" name="Picture 3">
            <a:extLst>
              <a:ext uri="{FF2B5EF4-FFF2-40B4-BE49-F238E27FC236}">
                <a16:creationId xmlns:a16="http://schemas.microsoft.com/office/drawing/2014/main" id="{02C45C4D-57AF-4E28-94AA-1209E3C16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8541" y="1410738"/>
            <a:ext cx="7654917" cy="4867519"/>
          </a:xfrm>
          <a:prstGeom prst="rect">
            <a:avLst/>
          </a:prstGeom>
        </p:spPr>
      </p:pic>
    </p:spTree>
    <p:extLst>
      <p:ext uri="{BB962C8B-B14F-4D97-AF65-F5344CB8AC3E}">
        <p14:creationId xmlns:p14="http://schemas.microsoft.com/office/powerpoint/2010/main" val="3237156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40667E0-F270-4183-A1C1-EF2935DC6FF9}"/>
              </a:ext>
            </a:extLst>
          </p:cNvPr>
          <p:cNvSpPr/>
          <p:nvPr/>
        </p:nvSpPr>
        <p:spPr>
          <a:xfrm rot="5400000">
            <a:off x="11086857" y="36413"/>
            <a:ext cx="694481" cy="621654"/>
          </a:xfrm>
          <a:prstGeom prst="homePlate">
            <a:avLst>
              <a:gd name="adj" fmla="val 35554"/>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6EFF754-A0BA-4D91-A79E-AB47A89998F8}"/>
              </a:ext>
            </a:extLst>
          </p:cNvPr>
          <p:cNvSpPr txBox="1"/>
          <p:nvPr/>
        </p:nvSpPr>
        <p:spPr>
          <a:xfrm>
            <a:off x="1187669" y="430924"/>
            <a:ext cx="343688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    Predictis</a:t>
            </a:r>
          </a:p>
        </p:txBody>
      </p:sp>
      <p:sp>
        <p:nvSpPr>
          <p:cNvPr id="14" name="TextBox 13">
            <a:extLst>
              <a:ext uri="{FF2B5EF4-FFF2-40B4-BE49-F238E27FC236}">
                <a16:creationId xmlns:a16="http://schemas.microsoft.com/office/drawing/2014/main" id="{B18D95E6-7FE0-4D54-B3F3-8D9A9F450C4A}"/>
              </a:ext>
            </a:extLst>
          </p:cNvPr>
          <p:cNvSpPr txBox="1"/>
          <p:nvPr/>
        </p:nvSpPr>
        <p:spPr>
          <a:xfrm>
            <a:off x="262760" y="5076497"/>
            <a:ext cx="5927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 Medical Decision Making Daignosis System</a:t>
            </a:r>
          </a:p>
        </p:txBody>
      </p:sp>
      <p:sp>
        <p:nvSpPr>
          <p:cNvPr id="8" name="TextBox 7">
            <a:extLst>
              <a:ext uri="{FF2B5EF4-FFF2-40B4-BE49-F238E27FC236}">
                <a16:creationId xmlns:a16="http://schemas.microsoft.com/office/drawing/2014/main" id="{663ED605-4BC3-48A2-861C-0C60BBC58BA8}"/>
              </a:ext>
            </a:extLst>
          </p:cNvPr>
          <p:cNvSpPr txBox="1"/>
          <p:nvPr/>
        </p:nvSpPr>
        <p:spPr>
          <a:xfrm>
            <a:off x="1555532" y="641297"/>
            <a:ext cx="94487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Footlight MT Light" panose="0204060206030A020304" pitchFamily="18" charset="0"/>
                <a:ea typeface="Verdana" panose="020B0604030504040204" pitchFamily="34" charset="0"/>
                <a:cs typeface="+mn-cs"/>
              </a:rPr>
              <a:t>     Location and Remote Messaging Design</a:t>
            </a:r>
            <a:endParaRPr kumimoji="0" lang="en-US" sz="4000" b="0" i="0" u="none" strike="noStrike" kern="1200" cap="none" spc="0" normalizeH="0" baseline="0" noProof="0" dirty="0">
              <a:ln>
                <a:noFill/>
              </a:ln>
              <a:solidFill>
                <a:prstClr val="black">
                  <a:lumMod val="85000"/>
                  <a:lumOff val="15000"/>
                </a:prstClr>
              </a:solidFill>
              <a:effectLst/>
              <a:uLnTx/>
              <a:uFillTx/>
              <a:latin typeface="Footlight MT Light" panose="0204060206030A020304" pitchFamily="18" charset="0"/>
              <a:ea typeface="Verdana" panose="020B0604030504040204" pitchFamily="34" charset="0"/>
              <a:cs typeface="+mn-cs"/>
            </a:endParaRPr>
          </a:p>
        </p:txBody>
      </p:sp>
      <p:pic>
        <p:nvPicPr>
          <p:cNvPr id="17" name="Graphic 16" descr="Signal">
            <a:extLst>
              <a:ext uri="{FF2B5EF4-FFF2-40B4-BE49-F238E27FC236}">
                <a16:creationId xmlns:a16="http://schemas.microsoft.com/office/drawing/2014/main" id="{E8F32D98-8322-4456-BF4D-60D1F7114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2962" y="6392003"/>
            <a:ext cx="572814" cy="465997"/>
          </a:xfrm>
          <a:prstGeom prst="rect">
            <a:avLst/>
          </a:prstGeom>
        </p:spPr>
      </p:pic>
      <p:pic>
        <p:nvPicPr>
          <p:cNvPr id="6" name="Picture 5">
            <a:extLst>
              <a:ext uri="{FF2B5EF4-FFF2-40B4-BE49-F238E27FC236}">
                <a16:creationId xmlns:a16="http://schemas.microsoft.com/office/drawing/2014/main" id="{FDF74F53-E09D-4C55-B2D2-481E561FD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498" y="1574956"/>
            <a:ext cx="9250866" cy="4817047"/>
          </a:xfrm>
          <a:prstGeom prst="rect">
            <a:avLst/>
          </a:prstGeom>
        </p:spPr>
      </p:pic>
    </p:spTree>
    <p:extLst>
      <p:ext uri="{BB962C8B-B14F-4D97-AF65-F5344CB8AC3E}">
        <p14:creationId xmlns:p14="http://schemas.microsoft.com/office/powerpoint/2010/main" val="29165375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5280</TotalTime>
  <Words>790</Words>
  <Application>Microsoft Office PowerPoint</Application>
  <PresentationFormat>Widescreen</PresentationFormat>
  <Paragraphs>77</Paragraphs>
  <Slides>21</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Baskerville Old Face</vt:lpstr>
      <vt:lpstr>Calibri</vt:lpstr>
      <vt:lpstr>Calibri Light</vt:lpstr>
      <vt:lpstr>Footlight MT 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Kazi Rafid Raiyan</dc:creator>
  <cp:lastModifiedBy>Kazi Rafid Raiyan</cp:lastModifiedBy>
  <cp:revision>121</cp:revision>
  <dcterms:created xsi:type="dcterms:W3CDTF">2020-08-15T14:28:46Z</dcterms:created>
  <dcterms:modified xsi:type="dcterms:W3CDTF">2021-01-21T05:47:14Z</dcterms:modified>
</cp:coreProperties>
</file>